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3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620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76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595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52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347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299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0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20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135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225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2573B-E9C6-495C-A725-C2C0C2D06053}" type="datetimeFigureOut">
              <a:rPr lang="en-CA" smtClean="0"/>
              <a:t>23/11/2016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7E00-635F-4523-AD66-303AC6FDD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642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The Common Ion Effect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November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577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3218"/>
          </a:xfrm>
        </p:spPr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6073"/>
            <a:ext cx="10515600" cy="4270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RECALL:</a:t>
            </a:r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Solubility is </a:t>
            </a:r>
            <a:r>
              <a:rPr lang="en-CA" b="1" dirty="0">
                <a:latin typeface="Adobe Caslon Pro Bold" panose="0205070206050A020403" pitchFamily="18" charset="0"/>
              </a:rPr>
              <a:t>t</a:t>
            </a:r>
            <a:r>
              <a:rPr lang="en-CA" b="1" dirty="0" smtClean="0">
                <a:latin typeface="Adobe Caslon Pro Bold" panose="0205070206050A020403" pitchFamily="18" charset="0"/>
              </a:rPr>
              <a:t>he maximum amount of solute that can be dissolved in a given volume of solution.</a:t>
            </a:r>
          </a:p>
          <a:p>
            <a:pPr marL="0" indent="0">
              <a:buNone/>
            </a:pPr>
            <a:endParaRPr lang="en-CA" b="1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The solubility of a substance is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decreased</a:t>
            </a:r>
            <a:r>
              <a:rPr lang="en-CA" b="1" dirty="0" smtClean="0">
                <a:latin typeface="Adobe Caslon Pro Bold" panose="0205070206050A020403" pitchFamily="18" charset="0"/>
              </a:rPr>
              <a:t> by the addition or presence of a common ion. This is called the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common ion effect</a:t>
            </a:r>
            <a:r>
              <a:rPr lang="en-CA" b="1" dirty="0" smtClean="0">
                <a:latin typeface="Adobe Caslon Pro Bold" panose="0205070206050A020403" pitchFamily="18" charset="0"/>
              </a:rPr>
              <a:t>.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endParaRPr lang="en-CA" b="1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19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Examples of the Common Ion </a:t>
            </a:r>
            <a:r>
              <a:rPr lang="en-CA" dirty="0" smtClean="0">
                <a:latin typeface="Adobe Caslon Pro Bold" panose="0205070206050A020403" pitchFamily="18" charset="0"/>
              </a:rPr>
              <a:t>Effect: in the presence of a common ion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/>
              <a:t>1</a:t>
            </a:r>
            <a:r>
              <a:rPr lang="en-CA" dirty="0" smtClean="0"/>
              <a:t>) </a:t>
            </a:r>
            <a:r>
              <a:rPr lang="en-CA" dirty="0" smtClean="0">
                <a:latin typeface="Adobe Caslon Pro Bold" panose="0205070206050A020403" pitchFamily="18" charset="0"/>
              </a:rPr>
              <a:t>Solid </a:t>
            </a:r>
            <a:r>
              <a:rPr lang="en-CA" dirty="0">
                <a:latin typeface="Adobe Caslon Pro Bold" panose="0205070206050A020403" pitchFamily="18" charset="0"/>
              </a:rPr>
              <a:t>BaSO</a:t>
            </a:r>
            <a:r>
              <a:rPr lang="en-CA" baseline="-25000" dirty="0">
                <a:latin typeface="Adobe Caslon Pro Bold" panose="0205070206050A020403" pitchFamily="18" charset="0"/>
              </a:rPr>
              <a:t>4</a:t>
            </a:r>
            <a:r>
              <a:rPr lang="en-CA" dirty="0">
                <a:latin typeface="Adobe Caslon Pro Bold" panose="0205070206050A020403" pitchFamily="18" charset="0"/>
              </a:rPr>
              <a:t> is added to a solution of </a:t>
            </a:r>
            <a:r>
              <a:rPr lang="en-CA" dirty="0" smtClean="0">
                <a:latin typeface="Adobe Caslon Pro Bold" panose="0205070206050A020403" pitchFamily="18" charset="0"/>
              </a:rPr>
              <a:t>0.10M Na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latin typeface="Adobe Caslon Pro Bold" panose="0205070206050A020403" pitchFamily="18" charset="0"/>
              </a:rPr>
              <a:t>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.</a:t>
            </a: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 </a:t>
            </a:r>
            <a:r>
              <a:rPr lang="en-CA" dirty="0" smtClean="0">
                <a:latin typeface="Adobe Caslon Pro Bold" panose="0205070206050A020403" pitchFamily="18" charset="0"/>
              </a:rPr>
              <a:t>    Which ion is the common ion?</a:t>
            </a: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 </a:t>
            </a:r>
            <a:r>
              <a:rPr lang="en-CA" dirty="0" smtClean="0">
                <a:latin typeface="Adobe Caslon Pro Bold" panose="0205070206050A020403" pitchFamily="18" charset="0"/>
              </a:rPr>
              <a:t>    </a:t>
            </a:r>
            <a:r>
              <a:rPr lang="en-CA" dirty="0" smtClean="0">
                <a:latin typeface="Adobe Caslon Pro Bold" panose="0205070206050A020403" pitchFamily="18" charset="0"/>
              </a:rPr>
              <a:t>Since BaSO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 is  much less soluble than Na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latin typeface="Adobe Caslon Pro Bold" panose="0205070206050A020403" pitchFamily="18" charset="0"/>
              </a:rPr>
              <a:t>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, we will only consider the solubility of BaSO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 .</a:t>
            </a: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                     </a:t>
            </a:r>
            <a:r>
              <a:rPr lang="en-CA" dirty="0" smtClean="0">
                <a:latin typeface="Adobe Caslon Pro Bold" panose="0205070206050A020403" pitchFamily="18" charset="0"/>
              </a:rPr>
              <a:t>BaSO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4(s)</a:t>
            </a:r>
            <a:r>
              <a:rPr lang="en-CA" dirty="0" smtClean="0">
                <a:latin typeface="Adobe Caslon Pro Bold" panose="0205070206050A020403" pitchFamily="18" charset="0"/>
              </a:rPr>
              <a:t>  </a:t>
            </a: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  Ba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2+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+  SO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4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2-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endParaRPr lang="en-CA" baseline="30000" dirty="0" smtClean="0"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 Create an ICE chart that reflects the above information.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CA" dirty="0">
                <a:latin typeface="Adobe Caslon Pro Bold" panose="0205070206050A020403" pitchFamily="18" charset="0"/>
              </a:rPr>
              <a:t>What is the molar solubility of BaSO</a:t>
            </a:r>
            <a:r>
              <a:rPr lang="en-CA" baseline="-25000" dirty="0">
                <a:latin typeface="Adobe Caslon Pro Bold" panose="0205070206050A020403" pitchFamily="18" charset="0"/>
              </a:rPr>
              <a:t>4</a:t>
            </a:r>
            <a:r>
              <a:rPr lang="en-CA" dirty="0">
                <a:latin typeface="Adobe Caslon Pro Bold" panose="0205070206050A020403" pitchFamily="18" charset="0"/>
              </a:rPr>
              <a:t> in the Na</a:t>
            </a:r>
            <a:r>
              <a:rPr lang="en-CA" baseline="-25000" dirty="0">
                <a:latin typeface="Adobe Caslon Pro Bold" panose="0205070206050A020403" pitchFamily="18" charset="0"/>
              </a:rPr>
              <a:t>2</a:t>
            </a:r>
            <a:r>
              <a:rPr lang="en-CA" dirty="0">
                <a:latin typeface="Adobe Caslon Pro Bold" panose="0205070206050A020403" pitchFamily="18" charset="0"/>
              </a:rPr>
              <a:t>SO</a:t>
            </a:r>
            <a:r>
              <a:rPr lang="en-CA" baseline="-25000" dirty="0">
                <a:latin typeface="Adobe Caslon Pro Bold" panose="0205070206050A020403" pitchFamily="18" charset="0"/>
              </a:rPr>
              <a:t>4</a:t>
            </a:r>
            <a:r>
              <a:rPr lang="en-CA" dirty="0">
                <a:latin typeface="Adobe Caslon Pro Bold" panose="0205070206050A020403" pitchFamily="18" charset="0"/>
              </a:rPr>
              <a:t> solution?</a:t>
            </a:r>
          </a:p>
          <a:p>
            <a:pPr marL="514350" indent="-514350">
              <a:buAutoNum type="alphaLcParenR"/>
            </a:pPr>
            <a:r>
              <a:rPr lang="en-CA" dirty="0" smtClean="0">
                <a:latin typeface="Adobe Caslon Pro Bold" panose="0205070206050A020403" pitchFamily="18" charset="0"/>
              </a:rPr>
              <a:t>What </a:t>
            </a:r>
            <a:r>
              <a:rPr lang="en-CA" dirty="0" smtClean="0">
                <a:latin typeface="Adobe Caslon Pro Bold" panose="0205070206050A020403" pitchFamily="18" charset="0"/>
              </a:rPr>
              <a:t>is the molar solubility of BaSO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 in water?</a:t>
            </a:r>
          </a:p>
          <a:p>
            <a:pPr marL="514350" indent="-514350">
              <a:buAutoNum type="alphaLcParenR"/>
            </a:pPr>
            <a:r>
              <a:rPr lang="en-CA" dirty="0" smtClean="0">
                <a:latin typeface="Adobe Caslon Pro Bold" panose="0205070206050A020403" pitchFamily="18" charset="0"/>
              </a:rPr>
              <a:t>What </a:t>
            </a:r>
            <a:r>
              <a:rPr lang="en-CA" dirty="0" smtClean="0">
                <a:latin typeface="Adobe Caslon Pro Bold" panose="0205070206050A020403" pitchFamily="18" charset="0"/>
              </a:rPr>
              <a:t>effect does the presence of a common ion have on the solubility of BaSO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4</a:t>
            </a:r>
            <a:r>
              <a:rPr lang="en-CA" dirty="0" smtClean="0">
                <a:latin typeface="Adobe Caslon Pro Bold" panose="0205070206050A020403" pitchFamily="18" charset="0"/>
              </a:rPr>
              <a:t>?</a:t>
            </a:r>
            <a:endParaRPr lang="en-CA" dirty="0">
              <a:latin typeface="Adobe Caslon Pro Bold" panose="0205070206050A020403" pitchFamily="18" charset="0"/>
            </a:endParaRPr>
          </a:p>
          <a:p>
            <a:pPr marL="514350" indent="-514350">
              <a:buAutoNum type="arabicParenR"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28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Examples of the Common Ion </a:t>
            </a:r>
            <a:r>
              <a:rPr lang="en-CA" dirty="0" smtClean="0">
                <a:latin typeface="Adobe Caslon Pro Bold" panose="0205070206050A020403" pitchFamily="18" charset="0"/>
              </a:rPr>
              <a:t>Effect: addition of a common ion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/>
              <a:t>2) 0.010 </a:t>
            </a:r>
            <a:r>
              <a:rPr lang="en-CA" b="1" dirty="0" err="1" smtClean="0"/>
              <a:t>mol</a:t>
            </a:r>
            <a:r>
              <a:rPr lang="en-CA" b="1" dirty="0" smtClean="0"/>
              <a:t> of </a:t>
            </a:r>
            <a:r>
              <a:rPr lang="en-CA" b="1" dirty="0" err="1" smtClean="0">
                <a:latin typeface="Adobe Caslon Pro Bold" panose="0205070206050A020403" pitchFamily="18" charset="0"/>
              </a:rPr>
              <a:t>NaCl</a:t>
            </a:r>
            <a:r>
              <a:rPr lang="en-CA" b="1" baseline="-25000" dirty="0" smtClean="0">
                <a:latin typeface="Adobe Caslon Pro Bold" panose="0205070206050A020403" pitchFamily="18" charset="0"/>
              </a:rPr>
              <a:t>(</a:t>
            </a:r>
            <a:r>
              <a:rPr lang="en-CA" b="1" baseline="-25000" dirty="0" err="1" smtClean="0">
                <a:latin typeface="Adobe Caslon Pro Bold" panose="0205070206050A020403" pitchFamily="18" charset="0"/>
              </a:rPr>
              <a:t>aq</a:t>
            </a:r>
            <a:r>
              <a:rPr lang="en-CA" b="1" baseline="-25000" dirty="0" smtClean="0">
                <a:latin typeface="Adobe Caslon Pro Bold" panose="0205070206050A020403" pitchFamily="18" charset="0"/>
              </a:rPr>
              <a:t>)</a:t>
            </a:r>
            <a:r>
              <a:rPr lang="en-CA" b="1" dirty="0" smtClean="0">
                <a:latin typeface="Adobe Caslon Pro Bold" panose="0205070206050A020403" pitchFamily="18" charset="0"/>
              </a:rPr>
              <a:t> is added to </a:t>
            </a:r>
            <a:r>
              <a:rPr lang="en-CA" b="1" smtClean="0">
                <a:latin typeface="Adobe Caslon Pro Bold" panose="0205070206050A020403" pitchFamily="18" charset="0"/>
              </a:rPr>
              <a:t>1L of </a:t>
            </a:r>
            <a:r>
              <a:rPr lang="en-CA" b="1" smtClean="0">
                <a:latin typeface="Adobe Caslon Pro Bold" panose="0205070206050A020403" pitchFamily="18" charset="0"/>
              </a:rPr>
              <a:t>a </a:t>
            </a:r>
            <a:r>
              <a:rPr lang="en-CA" b="1" dirty="0" smtClean="0">
                <a:latin typeface="Adobe Caslon Pro Bold" panose="0205070206050A020403" pitchFamily="18" charset="0"/>
              </a:rPr>
              <a:t>saturated solution of </a:t>
            </a:r>
            <a:r>
              <a:rPr lang="en-CA" b="1" dirty="0" err="1" smtClean="0">
                <a:latin typeface="Adobe Caslon Pro Bold" panose="0205070206050A020403" pitchFamily="18" charset="0"/>
              </a:rPr>
              <a:t>AgCl</a:t>
            </a:r>
            <a:r>
              <a:rPr lang="en-CA" b="1" dirty="0" smtClean="0">
                <a:latin typeface="Adobe Caslon Pro Bold" panose="0205070206050A020403" pitchFamily="18" charset="0"/>
              </a:rPr>
              <a:t>. </a:t>
            </a:r>
          </a:p>
          <a:p>
            <a:pPr marL="0" indent="0">
              <a:buNone/>
            </a:pPr>
            <a:r>
              <a:rPr lang="en-CA" b="1" dirty="0">
                <a:latin typeface="Adobe Caslon Pro Bold" panose="0205070206050A020403" pitchFamily="18" charset="0"/>
              </a:rPr>
              <a:t> </a:t>
            </a:r>
            <a:r>
              <a:rPr lang="en-CA" b="1" dirty="0" smtClean="0">
                <a:latin typeface="Adobe Caslon Pro Bold" panose="0205070206050A020403" pitchFamily="18" charset="0"/>
              </a:rPr>
              <a:t>     Which ion is “common” to both solutions?</a:t>
            </a:r>
          </a:p>
          <a:p>
            <a:pPr marL="0" indent="0">
              <a:buNone/>
            </a:pPr>
            <a:r>
              <a:rPr lang="en-CA" b="1" dirty="0">
                <a:latin typeface="Adobe Caslon Pro Bold" panose="0205070206050A020403" pitchFamily="18" charset="0"/>
              </a:rPr>
              <a:t> </a:t>
            </a:r>
            <a:r>
              <a:rPr lang="en-CA" b="1" dirty="0" smtClean="0">
                <a:latin typeface="Adobe Caslon Pro Bold" panose="0205070206050A020403" pitchFamily="18" charset="0"/>
              </a:rPr>
              <a:t>     Since </a:t>
            </a:r>
            <a:r>
              <a:rPr lang="en-CA" b="1" dirty="0" err="1" smtClean="0">
                <a:latin typeface="Adobe Caslon Pro Bold" panose="0205070206050A020403" pitchFamily="18" charset="0"/>
              </a:rPr>
              <a:t>AgCl</a:t>
            </a:r>
            <a:r>
              <a:rPr lang="en-CA" b="1" dirty="0" smtClean="0">
                <a:latin typeface="Adobe Caslon Pro Bold" panose="0205070206050A020403" pitchFamily="18" charset="0"/>
              </a:rPr>
              <a:t> is less soluble than </a:t>
            </a:r>
            <a:r>
              <a:rPr lang="en-CA" b="1" dirty="0" err="1" smtClean="0">
                <a:latin typeface="Adobe Caslon Pro Bold" panose="0205070206050A020403" pitchFamily="18" charset="0"/>
              </a:rPr>
              <a:t>NaCl</a:t>
            </a:r>
            <a:r>
              <a:rPr lang="en-CA" b="1" dirty="0" smtClean="0">
                <a:latin typeface="Adobe Caslon Pro Bold" panose="0205070206050A020403" pitchFamily="18" charset="0"/>
              </a:rPr>
              <a:t>, we will consider its solubility.</a:t>
            </a:r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		</a:t>
            </a:r>
            <a:r>
              <a:rPr lang="en-CA" b="1" dirty="0" err="1" smtClean="0">
                <a:latin typeface="Adobe Caslon Pro Bold" panose="0205070206050A020403" pitchFamily="18" charset="0"/>
              </a:rPr>
              <a:t>AgCl</a:t>
            </a:r>
            <a:r>
              <a:rPr lang="en-CA" b="1" baseline="-25000" dirty="0" smtClean="0">
                <a:latin typeface="Adobe Caslon Pro Bold" panose="0205070206050A020403" pitchFamily="18" charset="0"/>
              </a:rPr>
              <a:t>(s)</a:t>
            </a:r>
            <a:r>
              <a:rPr lang="en-CA" b="1" dirty="0" smtClean="0">
                <a:latin typeface="Adobe Caslon Pro Bold" panose="0205070206050A020403" pitchFamily="18" charset="0"/>
              </a:rPr>
              <a:t>  </a:t>
            </a:r>
            <a:r>
              <a:rPr lang="en-CA" b="1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  Ag</a:t>
            </a:r>
            <a:r>
              <a:rPr lang="en-CA" b="1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+</a:t>
            </a:r>
            <a:r>
              <a:rPr lang="en-CA" b="1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="1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="1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r>
              <a:rPr lang="en-CA" b="1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b="1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+  Cl</a:t>
            </a:r>
            <a:r>
              <a:rPr lang="en-CA" b="1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-</a:t>
            </a:r>
            <a:r>
              <a:rPr lang="en-CA" b="1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="1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="1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endParaRPr lang="en-CA" b="1" dirty="0" smtClean="0"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      What will increasing the [Cl</a:t>
            </a:r>
            <a:r>
              <a:rPr lang="en-CA" b="1" baseline="30000" dirty="0" smtClean="0">
                <a:latin typeface="Adobe Caslon Pro Bold" panose="0205070206050A020403" pitchFamily="18" charset="0"/>
              </a:rPr>
              <a:t>-</a:t>
            </a:r>
            <a:r>
              <a:rPr lang="en-CA" b="1" dirty="0" smtClean="0">
                <a:latin typeface="Adobe Caslon Pro Bold" panose="0205070206050A020403" pitchFamily="18" charset="0"/>
              </a:rPr>
              <a:t>] do to the solution of </a:t>
            </a:r>
            <a:r>
              <a:rPr lang="en-CA" b="1" dirty="0" err="1" smtClean="0">
                <a:latin typeface="Adobe Caslon Pro Bold" panose="0205070206050A020403" pitchFamily="18" charset="0"/>
              </a:rPr>
              <a:t>AgCl</a:t>
            </a:r>
            <a:r>
              <a:rPr lang="en-CA" b="1" dirty="0" smtClean="0">
                <a:latin typeface="Adobe Caslon Pro Bold" panose="0205070206050A020403" pitchFamily="18" charset="0"/>
              </a:rPr>
              <a:t>?</a:t>
            </a:r>
          </a:p>
          <a:p>
            <a:pPr marL="0" indent="0">
              <a:buNone/>
            </a:pPr>
            <a:r>
              <a:rPr lang="en-CA" b="1" dirty="0">
                <a:latin typeface="Adobe Caslon Pro Bold" panose="0205070206050A020403" pitchFamily="18" charset="0"/>
              </a:rPr>
              <a:t> </a:t>
            </a:r>
            <a:r>
              <a:rPr lang="en-CA" b="1" dirty="0" smtClean="0">
                <a:latin typeface="Adobe Caslon Pro Bold" panose="0205070206050A020403" pitchFamily="18" charset="0"/>
              </a:rPr>
              <a:t>     What will the new [Ag</a:t>
            </a:r>
            <a:r>
              <a:rPr lang="en-CA" b="1" baseline="30000" dirty="0" smtClean="0">
                <a:latin typeface="Adobe Caslon Pro Bold" panose="0205070206050A020403" pitchFamily="18" charset="0"/>
              </a:rPr>
              <a:t>+</a:t>
            </a:r>
            <a:r>
              <a:rPr lang="en-CA" b="1" dirty="0" smtClean="0">
                <a:latin typeface="Adobe Caslon Pro Bold" panose="0205070206050A020403" pitchFamily="18" charset="0"/>
              </a:rPr>
              <a:t>] be? </a:t>
            </a:r>
            <a:endParaRPr lang="en-CA" b="1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033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700" y="365125"/>
            <a:ext cx="11109100" cy="1325563"/>
          </a:xfrm>
        </p:spPr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Everyday example of the common ion effect: Hard water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54592" y="1690688"/>
            <a:ext cx="4134118" cy="500176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44700" y="1747238"/>
            <a:ext cx="6555886" cy="464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15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latin typeface="Adobe Caslon Pro Bold" panose="0205070206050A020403" pitchFamily="18" charset="0"/>
              </a:rPr>
              <a:t>Hard </a:t>
            </a:r>
            <a:r>
              <a:rPr lang="en-CA" b="1" dirty="0" smtClean="0">
                <a:latin typeface="Adobe Caslon Pro Bold" panose="0205070206050A020403" pitchFamily="18" charset="0"/>
              </a:rPr>
              <a:t>Water</a:t>
            </a:r>
            <a:endParaRPr lang="en-CA" b="1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b="1" dirty="0" smtClean="0"/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Water is said to be hard when it has a relatively high concentration of calcium and magnesium carbonates.</a:t>
            </a:r>
          </a:p>
          <a:p>
            <a:pPr marL="0" indent="0">
              <a:buNone/>
            </a:pPr>
            <a:r>
              <a:rPr lang="en-CA" b="1" dirty="0" smtClean="0">
                <a:latin typeface="Adobe Caslon Pro Bold" panose="0205070206050A020403" pitchFamily="18" charset="0"/>
              </a:rPr>
              <a:t>Effects of hard water:</a:t>
            </a:r>
          </a:p>
          <a:p>
            <a:r>
              <a:rPr lang="en-CA" b="1" dirty="0" smtClean="0">
                <a:latin typeface="Adobe Caslon Pro Bold" panose="0205070206050A020403" pitchFamily="18" charset="0"/>
              </a:rPr>
              <a:t>Doesn’t allow soap to dissolve </a:t>
            </a:r>
            <a:r>
              <a:rPr lang="en-CA" b="1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 soap curds that stick to everything  - skin, dishes, clothes, bathtub</a:t>
            </a:r>
          </a:p>
          <a:p>
            <a:r>
              <a:rPr lang="en-CA" b="1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need to use more soap</a:t>
            </a:r>
          </a:p>
          <a:p>
            <a:r>
              <a:rPr lang="en-CA" b="1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Clogs up plumbing as deposits of these carbonates form on taps, pipes, appliances</a:t>
            </a:r>
          </a:p>
          <a:p>
            <a:pPr marL="0" indent="0">
              <a:buNone/>
            </a:pPr>
            <a:endParaRPr lang="en-CA" b="1" dirty="0" smtClean="0">
              <a:latin typeface="Adobe Caslon Pro Bold" panose="0205070206050A020403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517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latin typeface="Adobe Caslon Pro Bold" panose="0205070206050A020403" pitchFamily="18" charset="0"/>
              </a:rPr>
              <a:t>Water hardness can be reduced by adding sodium carbonate to the water.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CaCO</a:t>
            </a:r>
            <a:r>
              <a:rPr lang="en-CA" baseline="-25000" dirty="0" smtClean="0">
                <a:latin typeface="Adobe Caslon Pro Bold" panose="0205070206050A020403" pitchFamily="18" charset="0"/>
              </a:rPr>
              <a:t>3(s)</a:t>
            </a:r>
            <a:r>
              <a:rPr lang="en-CA" dirty="0" smtClean="0">
                <a:latin typeface="Adobe Caslon Pro Bold" panose="0205070206050A020403" pitchFamily="18" charset="0"/>
              </a:rPr>
              <a:t>  </a:t>
            </a: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  Ca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2+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  +  CO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3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2-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)</a:t>
            </a:r>
            <a:endParaRPr lang="en-CA" dirty="0" smtClean="0"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What </a:t>
            </a:r>
            <a:r>
              <a:rPr lang="en-CA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does the addition of carbonate ions from the sodium carbonate cause?</a:t>
            </a:r>
            <a:endParaRPr lang="en-CA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337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Adobe Caslon Pro Bold</vt:lpstr>
      <vt:lpstr>Arial</vt:lpstr>
      <vt:lpstr>Calibri</vt:lpstr>
      <vt:lpstr>Calibri Light</vt:lpstr>
      <vt:lpstr>Wingdings</vt:lpstr>
      <vt:lpstr>Office Theme</vt:lpstr>
      <vt:lpstr>The Common Ion Effect</vt:lpstr>
      <vt:lpstr>PowerPoint Presentation</vt:lpstr>
      <vt:lpstr>Examples of the Common Ion Effect: in the presence of a common ion</vt:lpstr>
      <vt:lpstr>Examples of the Common Ion Effect: addition of a common ion</vt:lpstr>
      <vt:lpstr>Everyday example of the common ion effect: Hard water</vt:lpstr>
      <vt:lpstr>Hard Water</vt:lpstr>
      <vt:lpstr>Water hardness can be reduced by adding sodium carbonate to the water.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Darlene Wall [Staff]</dc:creator>
  <cp:lastModifiedBy>Darlene Wall [Staff]</cp:lastModifiedBy>
  <cp:revision>21</cp:revision>
  <dcterms:created xsi:type="dcterms:W3CDTF">2016-11-21T19:05:45Z</dcterms:created>
  <dcterms:modified xsi:type="dcterms:W3CDTF">2016-11-23T17:12:13Z</dcterms:modified>
</cp:coreProperties>
</file>